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4"/>
  </p:sldMasterIdLst>
  <p:notesMasterIdLst>
    <p:notesMasterId r:id="rId26"/>
  </p:notesMasterIdLst>
  <p:handoutMasterIdLst>
    <p:handoutMasterId r:id="rId27"/>
  </p:handoutMasterIdLst>
  <p:sldIdLst>
    <p:sldId id="2147480736" r:id="rId5"/>
    <p:sldId id="2147480742" r:id="rId6"/>
    <p:sldId id="779" r:id="rId7"/>
    <p:sldId id="4706" r:id="rId8"/>
    <p:sldId id="2147480767" r:id="rId9"/>
    <p:sldId id="2147480764" r:id="rId10"/>
    <p:sldId id="4668" r:id="rId11"/>
    <p:sldId id="4708" r:id="rId12"/>
    <p:sldId id="2147480765" r:id="rId13"/>
    <p:sldId id="2147480768" r:id="rId14"/>
    <p:sldId id="4698" r:id="rId15"/>
    <p:sldId id="4699" r:id="rId16"/>
    <p:sldId id="4697" r:id="rId17"/>
    <p:sldId id="2147480769" r:id="rId18"/>
    <p:sldId id="2147480635" r:id="rId19"/>
    <p:sldId id="2147480636" r:id="rId20"/>
    <p:sldId id="2147480638" r:id="rId21"/>
    <p:sldId id="2147480766" r:id="rId22"/>
    <p:sldId id="2147480750" r:id="rId23"/>
    <p:sldId id="2147480645" r:id="rId24"/>
    <p:sldId id="21474807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8AA613-B7F7-02AD-F63D-3143C557589E}" name="Laetitia Maarek" initials="LM" userId="S::laetitia.maarek@clarivate.com::ca54ecd6-6228-45e2-98e8-8a269c052072" providerId="AD"/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  <p188:author id="{AC4FECA3-2374-D482-91C4-60D0AFFBC31B}" name="Marija Radalj" initials="MR" userId="S::marija.radalj@clarivate.com::35578515-99b5-4d52-803a-2bf62be272b5" providerId="AD"/>
  <p188:author id="{79D022A5-5E26-8E39-CBE3-39EB80926C9D}" name="Duhsaka - Vanlalduhsaka [Chillibreeze]" initials="V" userId="S::ds@chillibreeze.com::0fe4ba26-9ed5-4499-a337-2691d41572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EBEBE3"/>
    <a:srgbClr val="E8EDED"/>
    <a:srgbClr val="00A7CB"/>
    <a:srgbClr val="007FD2"/>
    <a:srgbClr val="003C77"/>
    <a:srgbClr val="03ADDA"/>
    <a:srgbClr val="FDFCFE"/>
    <a:srgbClr val="F9F6FC"/>
    <a:srgbClr val="E9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58D285-1CB2-42CF-BB7E-F994AA678E15}" v="83" dt="2026-04-16T10:22:47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429" autoAdjust="0"/>
  </p:normalViewPr>
  <p:slideViewPr>
    <p:cSldViewPr snapToGrid="0">
      <p:cViewPr varScale="1">
        <p:scale>
          <a:sx n="45" d="100"/>
          <a:sy n="45" d="100"/>
        </p:scale>
        <p:origin x="14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chapters/71884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chapters/7188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bibframe/docs/bibframe2-model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loc.gov/bibframe/faqs/" TargetMode="External"/><Relationship Id="rId4" Type="http://schemas.openxmlformats.org/officeDocument/2006/relationships/hyperlink" Target="https://www.loc.gov/bibframe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chapters/7188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oc.gov/bibframe/faqs/" TargetMode="External"/><Relationship Id="rId5" Type="http://schemas.openxmlformats.org/officeDocument/2006/relationships/hyperlink" Target="https://www.loc.gov/bibframe/" TargetMode="External"/><Relationship Id="rId4" Type="http://schemas.openxmlformats.org/officeDocument/2006/relationships/hyperlink" Target="https://www.loc.gov/bibframe/docs/bibframe2-model.html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A678C-A3DF-B50F-07AC-B8A621FC5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5BBAA-FB5C-FE7C-7411-205F91746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60602-EFCD-A57A-A1E6-E7BCACA1E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DA5DF-E244-2061-28D0-D2E7AF1B8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3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E79E7-8902-F6AC-98E5-1239BD6A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C2B579-770E-C68F-B07E-CC267D89E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3789D-FCA2-F9E7-31A1-BBF80BF4F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555D2-AF29-9C09-4BA0-52A5A6F3B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37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57361-E92A-D5C0-CC88-A5F42E7F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12A1C-8A56-6322-266D-131B75F38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A84F9-F117-7B76-F11C-7DF181735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BCE37-9E29-B0D5-DC16-9A2060FB6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73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808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533FC-7064-A440-B5F3-9D8025CB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C1D1F-B68A-B487-F032-4E7BE36DF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0A7D6-37E5-7DC1-EBF1-B5B310DFA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>
                <a:solidFill>
                  <a:srgbClr val="242424"/>
                </a:solidFill>
                <a:effectLst/>
              </a:rPr>
              <a:t>Some BFLC elements now in main BIBFRAME remain in Alma for compatibility, but the editor does not suggest duplicated/deprecated properties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ABA50-270E-8D7F-6A2D-40A14F769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6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BIBFRAME Linked Data: A Conceptual Study on the Prevailing Content Standards and Data Model. </a:t>
            </a:r>
            <a:r>
              <a:rPr lang="en-US" sz="1200" dirty="0"/>
              <a:t>Jung-Ran Park, Andrew Brenza and Lori Richards  </a:t>
            </a:r>
            <a:r>
              <a:rPr lang="en-US" altLang="en-US" sz="1200" dirty="0">
                <a:hlinkClick r:id="rId3"/>
              </a:rPr>
              <a:t>https://www.intechopen.com/chapters/71884</a:t>
            </a:r>
            <a:r>
              <a:rPr lang="en-US" altLang="en-US" sz="1200" dirty="0"/>
              <a:t> . </a:t>
            </a:r>
            <a:r>
              <a:rPr lang="en-US" sz="1200" dirty="0"/>
              <a:t>DOI: 10.5772/intechopen.91849   </a:t>
            </a:r>
            <a:r>
              <a:rPr lang="en-US" altLang="en-US" sz="1200" dirty="0"/>
              <a:t>Accessed Feb. 20, 2026</a:t>
            </a:r>
          </a:p>
          <a:p>
            <a:endParaRPr lang="en-US" altLang="en-US" sz="1200" dirty="0"/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BIBFRAME Linked Data: A Conceptual Study on the Prevailing Content Standards and Data Model. </a:t>
            </a:r>
            <a:r>
              <a:rPr lang="en-US" sz="1200" dirty="0"/>
              <a:t>Jung-Ran Park, Andrew Brenza and Lori Richards  </a:t>
            </a:r>
            <a:r>
              <a:rPr lang="en-US" altLang="en-US" sz="1200" dirty="0">
                <a:hlinkClick r:id="rId3"/>
              </a:rPr>
              <a:t>https://www.intechopen.com/chapters/71884</a:t>
            </a:r>
            <a:r>
              <a:rPr lang="en-US" altLang="en-US" sz="1200" dirty="0"/>
              <a:t> . </a:t>
            </a:r>
            <a:r>
              <a:rPr lang="en-US" sz="1200" dirty="0"/>
              <a:t>DOI: 10.5772/intechopen.91849   </a:t>
            </a:r>
            <a:r>
              <a:rPr lang="en-US" altLang="en-US" sz="1200" dirty="0"/>
              <a:t>Accessed Feb. 20, 2026</a:t>
            </a:r>
          </a:p>
          <a:p>
            <a:endParaRPr lang="en-US" altLang="en-US" sz="1200" dirty="0"/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13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Work:  </a:t>
            </a:r>
            <a:r>
              <a:rPr lang="en-US" altLang="en-US" sz="1200" dirty="0"/>
              <a:t>This would most closely correspond to the following parts of a MARC21 bibliographic record: </a:t>
            </a:r>
            <a:r>
              <a:rPr lang="en-US" sz="1200" dirty="0"/>
              <a:t>1XX (Main entry), 240 (Uniform title), 245 (Title), 6XX (Subjects), 7XX (Added entries), 130, 730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Instance: This would most closely correspond to the following parts of a MARC21 bibliographic record: </a:t>
            </a:r>
            <a:r>
              <a:rPr lang="en-US" sz="1200" dirty="0"/>
              <a:t>250 (Edition), 260/264 (Publication), 300 (Physical description), 336–338 (Content/Media/Carrier), 020 (ISBN)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Item: This would most closely correspond to the following parts of a MARC21 bibliographic record: </a:t>
            </a:r>
            <a:r>
              <a:rPr lang="en-US" sz="1200" dirty="0"/>
              <a:t>852 (Location), 876–878 (Item info), 561 (Provenance), 590 (Local notes)</a:t>
            </a:r>
            <a:endParaRPr lang="en-US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r>
              <a:rPr lang="en-US" altLang="en-US" sz="1200" dirty="0"/>
              <a:t>Overview of the BIBFRAME 2.0 Model. </a:t>
            </a:r>
            <a:r>
              <a:rPr lang="en-US" altLang="en-US" sz="1200" dirty="0">
                <a:hlinkClick r:id="rId3"/>
              </a:rPr>
              <a:t>https://www.loc.gov/bibframe/docs/bibframe2-model.html</a:t>
            </a:r>
            <a:r>
              <a:rPr lang="en-US" altLang="en-US" sz="1200" dirty="0"/>
              <a:t> . Accessed Feb. 16, 2025</a:t>
            </a:r>
          </a:p>
          <a:p>
            <a:r>
              <a:rPr lang="en-US" altLang="en-US" sz="1200" dirty="0"/>
              <a:t>Bibliographic Framework Initiative. </a:t>
            </a:r>
            <a:r>
              <a:rPr lang="en-US" altLang="en-US" sz="1200" dirty="0">
                <a:hlinkClick r:id="rId4"/>
              </a:rPr>
              <a:t>https://www.loc.gov/bibframe/</a:t>
            </a:r>
            <a:r>
              <a:rPr lang="en-US" altLang="en-US" sz="1200" dirty="0"/>
              <a:t> . Accessed Feb. 16, 2025</a:t>
            </a:r>
          </a:p>
          <a:p>
            <a:r>
              <a:rPr lang="en-US" altLang="en-US" sz="1200" dirty="0"/>
              <a:t>BIBFRAME Frequently Asked Questions. </a:t>
            </a:r>
            <a:r>
              <a:rPr lang="en-US" altLang="en-US" sz="1200" dirty="0">
                <a:hlinkClick r:id="rId5"/>
              </a:rPr>
              <a:t>https://www.loc.gov/bibframe/faqs/</a:t>
            </a:r>
            <a:r>
              <a:rPr lang="en-US" altLang="en-US" sz="1200" dirty="0"/>
              <a:t>  . Accessed Feb. 16, 2025</a:t>
            </a:r>
          </a:p>
          <a:p>
            <a:endParaRPr lang="en-US" altLang="en-US" sz="1200" dirty="0"/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27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BIBFRAME Linked Data: A Conceptual Study on the Prevailing Content Standards and Data Model. </a:t>
            </a:r>
            <a:r>
              <a:rPr lang="en-US" sz="1200" dirty="0"/>
              <a:t>Jung-Ran Park, Andrew Brenza and Lori Richards  </a:t>
            </a:r>
            <a:r>
              <a:rPr lang="en-US" altLang="en-US" sz="1200" dirty="0">
                <a:hlinkClick r:id="rId3"/>
              </a:rPr>
              <a:t>https://www.intechopen.com/chapters/71884</a:t>
            </a:r>
            <a:r>
              <a:rPr lang="en-US" altLang="en-US" sz="1200" dirty="0"/>
              <a:t> . </a:t>
            </a:r>
            <a:r>
              <a:rPr lang="en-US" sz="1200" dirty="0"/>
              <a:t>DOI: 10.5772/intechopen.91849   </a:t>
            </a:r>
            <a:r>
              <a:rPr lang="en-US" altLang="en-US" sz="1200" dirty="0"/>
              <a:t>Accessed Feb. 20, 2026</a:t>
            </a:r>
          </a:p>
          <a:p>
            <a:r>
              <a:rPr lang="en-US" altLang="en-US" sz="1200" dirty="0"/>
              <a:t>Overview of the BIBFRAME 2.0 Model. </a:t>
            </a:r>
            <a:r>
              <a:rPr lang="en-US" altLang="en-US" sz="1200" dirty="0">
                <a:hlinkClick r:id="rId4"/>
              </a:rPr>
              <a:t>https://www.loc.gov/bibframe/docs/bibframe2-model.html</a:t>
            </a:r>
            <a:r>
              <a:rPr lang="en-US" altLang="en-US" sz="1200" dirty="0"/>
              <a:t> . Accessed Feb. 16, 2025</a:t>
            </a:r>
          </a:p>
          <a:p>
            <a:r>
              <a:rPr lang="en-US" altLang="en-US" sz="1200" dirty="0"/>
              <a:t>Bibliographic Framework Initiative. </a:t>
            </a:r>
            <a:r>
              <a:rPr lang="en-US" altLang="en-US" sz="1200" dirty="0">
                <a:hlinkClick r:id="rId5"/>
              </a:rPr>
              <a:t>https://www.loc.gov/bibframe/</a:t>
            </a:r>
            <a:r>
              <a:rPr lang="en-US" altLang="en-US" sz="1200" dirty="0"/>
              <a:t> . Accessed Feb. 16, 2025</a:t>
            </a:r>
          </a:p>
          <a:p>
            <a:r>
              <a:rPr lang="en-US" altLang="en-US" sz="1200" dirty="0"/>
              <a:t>BIBFRAME Frequently Asked Questions. </a:t>
            </a:r>
            <a:r>
              <a:rPr lang="en-US" altLang="en-US" sz="1200" dirty="0">
                <a:hlinkClick r:id="rId6"/>
              </a:rPr>
              <a:t>https://www.loc.gov/bibframe/faqs/</a:t>
            </a:r>
            <a:r>
              <a:rPr lang="en-US" altLang="en-US" sz="1200" dirty="0"/>
              <a:t>  . Accessed Feb. 16, 2025</a:t>
            </a:r>
          </a:p>
          <a:p>
            <a:endParaRPr lang="en-US" altLang="en-US" sz="1200" dirty="0"/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98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Node = a container that holds multiple triples that all relate to the same subject. 1 subject with multiple predicates and objects.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120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a MARC record, this would be expressed this by putting " Agnon, Shmuel Yosef" in field </a:t>
            </a:r>
            <a:r>
              <a:rPr lang="en-US" sz="1200" b="1" dirty="0"/>
              <a:t>100 $a</a:t>
            </a:r>
            <a:r>
              <a:rPr lang="en-US" sz="1200" dirty="0"/>
              <a:t> (the main entry for a personal name). The </a:t>
            </a:r>
            <a:r>
              <a:rPr lang="en-US" sz="1200" i="1" dirty="0"/>
              <a:t>meaning</a:t>
            </a:r>
            <a:r>
              <a:rPr lang="en-US" sz="1200" dirty="0"/>
              <a:t> of that relationship — that he is the </a:t>
            </a:r>
            <a:r>
              <a:rPr lang="en-US" sz="1200" i="1" dirty="0"/>
              <a:t>creator</a:t>
            </a:r>
            <a:r>
              <a:rPr lang="en-US" sz="1200" dirty="0"/>
              <a:t> — is implied by the fact that it's in field 100.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61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BIBFRAME Linked Data: A Conceptual Study on the Prevailing Content Standards and Data Model. </a:t>
            </a:r>
            <a:r>
              <a:rPr lang="en-US" altLang="en-US" sz="1200" dirty="0"/>
              <a:t>. https://www.intechopen.com/chapters/71884 . Accessed Feb. 19, 2025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62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03C36-0B2A-2AB3-77FA-D0AC2E0C0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D8104-B0C2-79E7-28DC-8E1EDE9A7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94F87-44B1-00EC-C89F-E446E4304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EEFA5-C4A2-95E9-238B-342DFF963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70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B47615D-4C20-8705-1777-965722A44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146"/>
          <a:stretch>
            <a:fillRect/>
          </a:stretch>
        </p:blipFill>
        <p:spPr>
          <a:xfrm>
            <a:off x="7104063" y="0"/>
            <a:ext cx="5087937" cy="6858000"/>
          </a:xfrm>
          <a:custGeom>
            <a:avLst/>
            <a:gdLst>
              <a:gd name="csX0" fmla="*/ 0 w 5087937"/>
              <a:gd name="csY0" fmla="*/ 0 h 6858000"/>
              <a:gd name="csX1" fmla="*/ 5087937 w 5087937"/>
              <a:gd name="csY1" fmla="*/ 0 h 6858000"/>
              <a:gd name="csX2" fmla="*/ 5087937 w 5087937"/>
              <a:gd name="csY2" fmla="*/ 6858000 h 6858000"/>
              <a:gd name="csX3" fmla="*/ 0 w 5087937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087937" h="6858000">
                <a:moveTo>
                  <a:pt x="0" y="0"/>
                </a:moveTo>
                <a:lnTo>
                  <a:pt x="5087937" y="0"/>
                </a:lnTo>
                <a:lnTo>
                  <a:pt x="50879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733F24-BD71-0F59-4845-95BAD2B742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6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D3D4180-A298-3782-FFCA-659B470400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A2AE2C3-83E1-6638-3225-3AF502C84F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25ED9AD-7E11-0C75-D0F1-B079F67EEA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9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:50 - 2 or 3 lines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77">
            <a:extLst>
              <a:ext uri="{FF2B5EF4-FFF2-40B4-BE49-F238E27FC236}">
                <a16:creationId xmlns:a16="http://schemas.microsoft.com/office/drawing/2014/main" id="{EBF07732-6455-6288-ADD7-82EA3A36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2088" y="0"/>
            <a:ext cx="8129913" cy="6858000"/>
          </a:xfrm>
          <a:custGeom>
            <a:avLst/>
            <a:gdLst>
              <a:gd name="connsiteX0" fmla="*/ 4064325 w 8129913"/>
              <a:gd name="connsiteY0" fmla="*/ 0 h 6858000"/>
              <a:gd name="connsiteX1" fmla="*/ 8129913 w 8129913"/>
              <a:gd name="connsiteY1" fmla="*/ 0 h 6858000"/>
              <a:gd name="connsiteX2" fmla="*/ 8129913 w 8129913"/>
              <a:gd name="connsiteY2" fmla="*/ 6858000 h 6858000"/>
              <a:gd name="connsiteX3" fmla="*/ 0 w 812991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913" h="6858000">
                <a:moveTo>
                  <a:pt x="4064325" y="0"/>
                </a:moveTo>
                <a:lnTo>
                  <a:pt x="8129913" y="0"/>
                </a:lnTo>
                <a:lnTo>
                  <a:pt x="8129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540000" tIns="0" bIns="108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to insert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A61BF-2774-8139-86BC-33469CC31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0408A6-D628-DF7E-B0FE-13B495A060E3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15AF30-231B-C33C-D6FB-2286BD0779AA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C59194A-1AF2-B771-55CB-0C066D6D5A68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13C729-EA68-5807-093C-14AB2531C9DE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5B52A0-0084-0E3D-95CC-B7ADE809B7E8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CF506B-6BA7-7DBD-30CD-746B17D624F2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7FFF3-7E94-2327-937A-E2A5E099F6FC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35F6A8-B977-12E9-6658-055D9133B01C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29B6A3-1B74-84CE-2003-1668394B5A94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8560EC-E232-292B-0565-443D80945E81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DD66BD-ADF0-6F46-2D6E-1538057ECEBD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9B1270-C85A-A36E-EB23-B5D8C6D32BB1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42C6855-4058-D2C1-105F-6CCE606FE4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C7E4372-A60E-81C0-1F89-8F07D53996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3FF476E-321E-7FC9-2165-B4E4F05423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7AD564E-72A4-2458-7D95-063CC6D15C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36A34C6-4F74-EBC4-A7A7-2086A010D8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4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3649348" cy="432117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808163"/>
            <a:ext cx="6945574" cy="4321175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3700" y="1950604"/>
            <a:ext cx="6649299" cy="4036294"/>
          </a:xfrm>
          <a:prstGeom prst="roundRect">
            <a:avLst>
              <a:gd name="adj" fmla="val 1942"/>
            </a:avLst>
          </a:prstGeom>
          <a:solidFill>
            <a:schemeClr val="bg1"/>
          </a:solidFill>
          <a:ln w="12700">
            <a:noFill/>
          </a:ln>
          <a:effectLst>
            <a:outerShdw blurRad="101600" sx="102000" sy="102000" algn="ctr" rotWithShape="0">
              <a:prstClr val="black">
                <a:alpha val="8000"/>
              </a:prstClr>
            </a:outerShdw>
          </a:effectLst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1C38AC-CD97-620E-BBBB-1C3357E80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44ADFBB-813A-38E2-A0B7-DAE6395D2D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0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8B92-9477-827A-8F3B-E3EA99DCD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BB20918-A20D-5D89-648C-F1231F0FEA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7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11090274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5E66DA-1C38-B17D-740E-760421E73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C84966B-EA8E-2435-2E5E-778011F48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270817" cy="4321175"/>
          </a:xfrm>
        </p:spPr>
        <p:txBody>
          <a:bodyPr/>
          <a:lstStyle>
            <a:lvl3pPr>
              <a:defRPr/>
            </a:lvl3pPr>
          </a:lstStyle>
          <a:p>
            <a:pPr lvl="0"/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5B8B4328-59C1-D6A0-2D23-526CB791C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0321" y="1808163"/>
            <a:ext cx="5270817" cy="4321175"/>
          </a:xfrm>
        </p:spPr>
        <p:txBody>
          <a:bodyPr/>
          <a:lstStyle>
            <a:lvl3pPr>
              <a:defRPr/>
            </a:lvl3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18435-F5F4-3EDB-0A0A-A1C53AC1C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900B1E-A2CB-5655-4677-5447F2C168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330998" cy="4321175"/>
          </a:xfrm>
        </p:spPr>
        <p:txBody>
          <a:bodyPr/>
          <a:lstStyle>
            <a:lvl3pPr>
              <a:defRPr/>
            </a:lvl3pPr>
          </a:lstStyle>
          <a:p>
            <a:pPr lvl="0"/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79289D7-5C2E-68CE-3B90-A9A8960FA8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0502" y="1808163"/>
            <a:ext cx="3330998" cy="4321175"/>
          </a:xfrm>
        </p:spPr>
        <p:txBody>
          <a:bodyPr/>
          <a:lstStyle>
            <a:lvl3pPr>
              <a:defRPr/>
            </a:lvl3pPr>
          </a:lstStyle>
          <a:p>
            <a:pPr lvl="0"/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4D0FAD3-7EC1-A4AF-FA1D-58AD12548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0139" y="1808163"/>
            <a:ext cx="3330998" cy="4321175"/>
          </a:xfrm>
        </p:spPr>
        <p:txBody>
          <a:bodyPr/>
          <a:lstStyle>
            <a:lvl3pPr>
              <a:defRPr/>
            </a:lvl3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E9647-9FA9-CAAE-3DA4-892441576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BF1A1A8-D284-4B67-56FE-135431767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613757-22D1-8B23-D451-B98A76CF6B2E}"/>
              </a:ext>
            </a:extLst>
          </p:cNvPr>
          <p:cNvCxnSpPr>
            <a:cxnSpLocks/>
          </p:cNvCxnSpPr>
          <p:nvPr userDrawn="1"/>
        </p:nvCxnSpPr>
        <p:spPr>
          <a:xfrm>
            <a:off x="550864" y="3487532"/>
            <a:ext cx="110902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6AAB380-C391-B705-1665-4CF4E6070D06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00234" y="1808163"/>
            <a:ext cx="2376413" cy="254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0095688-8996-7777-D1BE-19AB5463DC2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00234" y="2173499"/>
            <a:ext cx="2376413" cy="553998"/>
          </a:xfrm>
        </p:spPr>
        <p:txBody>
          <a:bodyPr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mar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A4F8B6D4-AAE4-7BDB-C66B-F71A60A454B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2540013" y="4118538"/>
            <a:ext cx="2376413" cy="254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F1FF4ED5-2B9C-F043-4E5B-C337E506BA9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2540013" y="4483874"/>
            <a:ext cx="2376413" cy="553998"/>
          </a:xfrm>
        </p:spPr>
        <p:txBody>
          <a:bodyPr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mar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8CF12954-39AE-DA6B-6103-F0DCEE82E3E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179793" y="1808163"/>
            <a:ext cx="2376413" cy="254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B33906F-5833-F948-62D2-586A694832B7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179793" y="2173499"/>
            <a:ext cx="2376413" cy="553998"/>
          </a:xfrm>
        </p:spPr>
        <p:txBody>
          <a:bodyPr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mar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E9F49EF-805B-B4AC-FE11-BFFF4C3D9CA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459353" y="1808163"/>
            <a:ext cx="2376413" cy="254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D6BB98D3-3F63-3CCA-0E2D-EEFE7CB5923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459353" y="2173499"/>
            <a:ext cx="2376413" cy="553998"/>
          </a:xfrm>
        </p:spPr>
        <p:txBody>
          <a:bodyPr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mar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B70464C1-81FC-69C2-723B-69602137789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5819573" y="4118538"/>
            <a:ext cx="2376413" cy="254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9165B68-FB1E-4193-EDA9-642FA3557A8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819573" y="4483874"/>
            <a:ext cx="2376413" cy="553998"/>
          </a:xfrm>
        </p:spPr>
        <p:txBody>
          <a:bodyPr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mar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0ECD08-2A00-2D0B-A455-9F708D59FEF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9099133" y="4118538"/>
            <a:ext cx="2376413" cy="254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514CA5AC-23BE-CA1B-6BB4-D87D3EDE336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99133" y="4483874"/>
            <a:ext cx="2376413" cy="553998"/>
          </a:xfrm>
        </p:spPr>
        <p:txBody>
          <a:bodyPr>
            <a:sp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mar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26EC72-7B6D-D010-3D4E-EBC3FE22E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08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4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/>
              <a:t>to insert  pictogram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3" y="3462867"/>
            <a:ext cx="347182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164A5E75-1C3A-DC3D-81BD-E0B3A49647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60087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/>
              <a:t>to insert  pictogram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60087" y="3462867"/>
            <a:ext cx="347182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113F9B6D-211A-B9B6-4248-1FACCD47C1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69311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/>
              <a:t>to insert  pictogram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69311" y="3462867"/>
            <a:ext cx="347182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3" y="3068637"/>
            <a:ext cx="347182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One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60087" y="3068637"/>
            <a:ext cx="347182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Two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169311" y="3068637"/>
            <a:ext cx="347182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Three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EBDF56F-5365-AA8B-4F83-6392CAD7E6AD}"/>
              </a:ext>
            </a:extLst>
          </p:cNvPr>
          <p:cNvSpPr/>
          <p:nvPr userDrawn="1"/>
        </p:nvSpPr>
        <p:spPr>
          <a:xfrm>
            <a:off x="10438068" y="1"/>
            <a:ext cx="1753932" cy="1617435"/>
          </a:xfrm>
          <a:custGeom>
            <a:avLst/>
            <a:gdLst>
              <a:gd name="csX0" fmla="*/ 1512996 w 1753932"/>
              <a:gd name="csY0" fmla="*/ 662466 h 1617435"/>
              <a:gd name="csX1" fmla="*/ 1753932 w 1753932"/>
              <a:gd name="csY1" fmla="*/ 1052172 h 1617435"/>
              <a:gd name="csX2" fmla="*/ 764813 w 1753932"/>
              <a:gd name="csY2" fmla="*/ 1617435 h 1617435"/>
              <a:gd name="csX3" fmla="*/ 543139 w 1753932"/>
              <a:gd name="csY3" fmla="*/ 1216902 h 1617435"/>
              <a:gd name="csX4" fmla="*/ 1512996 w 1753932"/>
              <a:gd name="csY4" fmla="*/ 662466 h 1617435"/>
              <a:gd name="csX5" fmla="*/ 312578 w 1753932"/>
              <a:gd name="csY5" fmla="*/ 86227 h 1617435"/>
              <a:gd name="csX6" fmla="*/ 542866 w 1753932"/>
              <a:gd name="csY6" fmla="*/ 107980 h 1617435"/>
              <a:gd name="csX7" fmla="*/ 496808 w 1753932"/>
              <a:gd name="csY7" fmla="*/ 250577 h 1617435"/>
              <a:gd name="csX8" fmla="*/ 543130 w 1753932"/>
              <a:gd name="csY8" fmla="*/ 1216903 h 1617435"/>
              <a:gd name="csX9" fmla="*/ 81297 w 1753932"/>
              <a:gd name="csY9" fmla="*/ 1227623 h 1617435"/>
              <a:gd name="csX10" fmla="*/ 81511 w 1753932"/>
              <a:gd name="csY10" fmla="*/ 97285 h 1617435"/>
              <a:gd name="csX11" fmla="*/ 312578 w 1753932"/>
              <a:gd name="csY11" fmla="*/ 86227 h 1617435"/>
              <a:gd name="csX12" fmla="*/ 592466 w 1753932"/>
              <a:gd name="csY12" fmla="*/ 0 h 1617435"/>
              <a:gd name="csX13" fmla="*/ 1427524 w 1753932"/>
              <a:gd name="csY13" fmla="*/ 0 h 1617435"/>
              <a:gd name="csX14" fmla="*/ 1538796 w 1753932"/>
              <a:gd name="csY14" fmla="*/ 80153 h 1617435"/>
              <a:gd name="csX15" fmla="*/ 1753924 w 1753932"/>
              <a:gd name="csY15" fmla="*/ 272760 h 1617435"/>
              <a:gd name="csX16" fmla="*/ 1512996 w 1753932"/>
              <a:gd name="csY16" fmla="*/ 662466 h 1617435"/>
              <a:gd name="csX17" fmla="*/ 542866 w 1753932"/>
              <a:gd name="csY17" fmla="*/ 107988 h 16174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753932" h="1617435">
                <a:moveTo>
                  <a:pt x="1512996" y="662466"/>
                </a:moveTo>
                <a:cubicBezTo>
                  <a:pt x="1611830" y="780247"/>
                  <a:pt x="1692978" y="911506"/>
                  <a:pt x="1753932" y="1052172"/>
                </a:cubicBezTo>
                <a:cubicBezTo>
                  <a:pt x="1485136" y="1329542"/>
                  <a:pt x="1142082" y="1525592"/>
                  <a:pt x="764813" y="1617435"/>
                </a:cubicBezTo>
                <a:cubicBezTo>
                  <a:pt x="671690" y="1495247"/>
                  <a:pt x="597020" y="1360325"/>
                  <a:pt x="543139" y="1216902"/>
                </a:cubicBezTo>
                <a:cubicBezTo>
                  <a:pt x="923173" y="1152936"/>
                  <a:pt x="1267332" y="956185"/>
                  <a:pt x="1512996" y="662466"/>
                </a:cubicBezTo>
                <a:close/>
                <a:moveTo>
                  <a:pt x="312578" y="86227"/>
                </a:moveTo>
                <a:cubicBezTo>
                  <a:pt x="389671" y="88015"/>
                  <a:pt x="466632" y="95271"/>
                  <a:pt x="542866" y="107980"/>
                </a:cubicBezTo>
                <a:cubicBezTo>
                  <a:pt x="525453" y="154533"/>
                  <a:pt x="509963" y="202043"/>
                  <a:pt x="496808" y="250577"/>
                </a:cubicBezTo>
                <a:cubicBezTo>
                  <a:pt x="409545" y="569542"/>
                  <a:pt x="425745" y="907537"/>
                  <a:pt x="543130" y="1216903"/>
                </a:cubicBezTo>
                <a:cubicBezTo>
                  <a:pt x="390506" y="1242379"/>
                  <a:pt x="234969" y="1245985"/>
                  <a:pt x="81297" y="1227623"/>
                </a:cubicBezTo>
                <a:cubicBezTo>
                  <a:pt x="-27168" y="858466"/>
                  <a:pt x="-27102" y="466400"/>
                  <a:pt x="81511" y="97285"/>
                </a:cubicBezTo>
                <a:cubicBezTo>
                  <a:pt x="158265" y="88120"/>
                  <a:pt x="235487" y="84440"/>
                  <a:pt x="312578" y="86227"/>
                </a:cubicBezTo>
                <a:close/>
                <a:moveTo>
                  <a:pt x="592466" y="0"/>
                </a:moveTo>
                <a:lnTo>
                  <a:pt x="1427524" y="0"/>
                </a:lnTo>
                <a:lnTo>
                  <a:pt x="1538796" y="80153"/>
                </a:lnTo>
                <a:cubicBezTo>
                  <a:pt x="1614738" y="139023"/>
                  <a:pt x="1686657" y="203345"/>
                  <a:pt x="1753924" y="272760"/>
                </a:cubicBezTo>
                <a:cubicBezTo>
                  <a:pt x="1692970" y="413434"/>
                  <a:pt x="1611830" y="544684"/>
                  <a:pt x="1512996" y="662466"/>
                </a:cubicBezTo>
                <a:cubicBezTo>
                  <a:pt x="1267274" y="368680"/>
                  <a:pt x="922999" y="171905"/>
                  <a:pt x="542866" y="107988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827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pPr lvl="0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7EA138-3A53-BBAF-1D85-DCA48F9A9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CAE383F-120F-FC4B-4508-D9F779876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155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EA0C833-46C2-988C-0074-D6A83249C2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0864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/>
              <a:t>to insert  pictogram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62867"/>
            <a:ext cx="251777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164A5E75-1C3A-DC3D-81BD-E0B3A496476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8363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/>
              <a:t>to insert  pictogram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6036" y="3462867"/>
            <a:ext cx="251777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113F9B6D-211A-B9B6-4248-1FACCD47C1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65862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/>
              <a:t>to insert  pictogram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1208" y="3462867"/>
            <a:ext cx="251777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Picture Placeholder 15">
            <a:extLst>
              <a:ext uri="{FF2B5EF4-FFF2-40B4-BE49-F238E27FC236}">
                <a16:creationId xmlns:a16="http://schemas.microsoft.com/office/drawing/2014/main" id="{B2667B7A-D629-4091-56C6-D363D67E793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123360" y="1815304"/>
            <a:ext cx="936257" cy="892971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or drag </a:t>
            </a:r>
            <a:br>
              <a:rPr lang="en-GB"/>
            </a:br>
            <a:r>
              <a:rPr lang="en-GB" err="1"/>
              <a:t>toinsert</a:t>
            </a:r>
            <a:r>
              <a:rPr lang="en-GB"/>
              <a:t>  pictogram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16381" y="3462867"/>
            <a:ext cx="2517776" cy="197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51777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One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408363" y="3068637"/>
            <a:ext cx="251777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Two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65862" y="3068637"/>
            <a:ext cx="251777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Three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123360" y="3068637"/>
            <a:ext cx="2517776" cy="270168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Four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C97F0-D04E-675F-4A5D-BC295959D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26519"/>
            <a:ext cx="11090274" cy="44623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E15BB1C-1E64-B55A-950A-631A8F5D5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839349"/>
            <a:ext cx="1109027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200"/>
            </a:lvl1pPr>
          </a:lstStyle>
          <a:p>
            <a:pPr lvl="0"/>
            <a:r>
              <a:rPr lang="en-US"/>
              <a:t>Subhead avenir pro 22pt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47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8B1C40F-3BC4-9583-2629-8EE33CFFCFB8}"/>
              </a:ext>
            </a:extLst>
          </p:cNvPr>
          <p:cNvSpPr/>
          <p:nvPr userDrawn="1"/>
        </p:nvSpPr>
        <p:spPr>
          <a:xfrm>
            <a:off x="7086629" y="-266700"/>
            <a:ext cx="5398204" cy="5879271"/>
          </a:xfrm>
          <a:custGeom>
            <a:avLst/>
            <a:gdLst>
              <a:gd name="csX0" fmla="*/ 2302760 w 2669461"/>
              <a:gd name="csY0" fmla="*/ 1453903 h 2907353"/>
              <a:gd name="csX1" fmla="*/ 2669461 w 2669461"/>
              <a:gd name="csY1" fmla="*/ 2047030 h 2907353"/>
              <a:gd name="csX2" fmla="*/ 1164034 w 2669461"/>
              <a:gd name="csY2" fmla="*/ 2907353 h 2907353"/>
              <a:gd name="csX3" fmla="*/ 826649 w 2669461"/>
              <a:gd name="csY3" fmla="*/ 2297747 h 2907353"/>
              <a:gd name="csX4" fmla="*/ 2302760 w 2669461"/>
              <a:gd name="csY4" fmla="*/ 1453903 h 2907353"/>
              <a:gd name="csX5" fmla="*/ 475741 w 2669461"/>
              <a:gd name="csY5" fmla="*/ 576875 h 2907353"/>
              <a:gd name="csX6" fmla="*/ 826235 w 2669461"/>
              <a:gd name="csY6" fmla="*/ 609983 h 2907353"/>
              <a:gd name="csX7" fmla="*/ 756136 w 2669461"/>
              <a:gd name="csY7" fmla="*/ 827014 h 2907353"/>
              <a:gd name="csX8" fmla="*/ 826637 w 2669461"/>
              <a:gd name="csY8" fmla="*/ 2297747 h 2907353"/>
              <a:gd name="csX9" fmla="*/ 123732 w 2669461"/>
              <a:gd name="csY9" fmla="*/ 2314063 h 2907353"/>
              <a:gd name="csX10" fmla="*/ 124059 w 2669461"/>
              <a:gd name="csY10" fmla="*/ 593705 h 2907353"/>
              <a:gd name="csX11" fmla="*/ 475741 w 2669461"/>
              <a:gd name="csY11" fmla="*/ 576875 h 2907353"/>
              <a:gd name="csX12" fmla="*/ 1162263 w 2669461"/>
              <a:gd name="csY12" fmla="*/ 0 h 2907353"/>
              <a:gd name="csX13" fmla="*/ 2669448 w 2669461"/>
              <a:gd name="csY13" fmla="*/ 860776 h 2907353"/>
              <a:gd name="csX14" fmla="*/ 2302760 w 2669461"/>
              <a:gd name="csY14" fmla="*/ 1453903 h 2907353"/>
              <a:gd name="csX15" fmla="*/ 826235 w 2669461"/>
              <a:gd name="csY15" fmla="*/ 609996 h 2907353"/>
              <a:gd name="csX16" fmla="*/ 1162263 w 2669461"/>
              <a:gd name="csY16" fmla="*/ 0 h 29073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669461" h="2907353">
                <a:moveTo>
                  <a:pt x="2302760" y="1453903"/>
                </a:moveTo>
                <a:cubicBezTo>
                  <a:pt x="2453183" y="1633165"/>
                  <a:pt x="2576690" y="1832938"/>
                  <a:pt x="2669461" y="2047030"/>
                </a:cubicBezTo>
                <a:cubicBezTo>
                  <a:pt x="2260356" y="2469184"/>
                  <a:pt x="1738233" y="2767569"/>
                  <a:pt x="1164034" y="2907353"/>
                </a:cubicBezTo>
                <a:cubicBezTo>
                  <a:pt x="1022302" y="2721384"/>
                  <a:pt x="908656" y="2516034"/>
                  <a:pt x="826649" y="2297747"/>
                </a:cubicBezTo>
                <a:cubicBezTo>
                  <a:pt x="1405055" y="2200392"/>
                  <a:pt x="1928862" y="1900940"/>
                  <a:pt x="2302760" y="1453903"/>
                </a:cubicBezTo>
                <a:close/>
                <a:moveTo>
                  <a:pt x="475741" y="576875"/>
                </a:moveTo>
                <a:cubicBezTo>
                  <a:pt x="593073" y="579596"/>
                  <a:pt x="710208" y="590640"/>
                  <a:pt x="826235" y="609983"/>
                </a:cubicBezTo>
                <a:cubicBezTo>
                  <a:pt x="799733" y="680836"/>
                  <a:pt x="776157" y="753146"/>
                  <a:pt x="756136" y="827014"/>
                </a:cubicBezTo>
                <a:cubicBezTo>
                  <a:pt x="623322" y="1312473"/>
                  <a:pt x="647978" y="1826896"/>
                  <a:pt x="826637" y="2297747"/>
                </a:cubicBezTo>
                <a:cubicBezTo>
                  <a:pt x="594345" y="2336521"/>
                  <a:pt x="357619" y="2342010"/>
                  <a:pt x="123732" y="2314063"/>
                </a:cubicBezTo>
                <a:cubicBezTo>
                  <a:pt x="-41349" y="1752212"/>
                  <a:pt x="-41248" y="1155493"/>
                  <a:pt x="124059" y="593705"/>
                </a:cubicBezTo>
                <a:cubicBezTo>
                  <a:pt x="240877" y="579756"/>
                  <a:pt x="358408" y="574154"/>
                  <a:pt x="475741" y="576875"/>
                </a:cubicBezTo>
                <a:close/>
                <a:moveTo>
                  <a:pt x="1162263" y="0"/>
                </a:moveTo>
                <a:cubicBezTo>
                  <a:pt x="1737140" y="139609"/>
                  <a:pt x="2259929" y="438182"/>
                  <a:pt x="2669448" y="860776"/>
                </a:cubicBezTo>
                <a:cubicBezTo>
                  <a:pt x="2576677" y="1074881"/>
                  <a:pt x="2453183" y="1274641"/>
                  <a:pt x="2302760" y="1453903"/>
                </a:cubicBezTo>
                <a:cubicBezTo>
                  <a:pt x="1928774" y="1006766"/>
                  <a:pt x="1404792" y="707276"/>
                  <a:pt x="826235" y="609996"/>
                </a:cubicBezTo>
                <a:cubicBezTo>
                  <a:pt x="907802" y="391658"/>
                  <a:pt x="1020997" y="186183"/>
                  <a:pt x="1162263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26000"/>
            </a:schemeClr>
          </a:solidFill>
          <a:ln w="827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7429" y="4144664"/>
            <a:ext cx="3600450" cy="259239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17429" y="4705222"/>
            <a:ext cx="3600450" cy="259239"/>
          </a:xfr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7429" y="1281895"/>
            <a:ext cx="5710270" cy="2031325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44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5789005"/>
            <a:ext cx="1219200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26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13B283-04E8-78EC-48D8-B9F166146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0426" b="7546"/>
          <a:stretch>
            <a:fillRect/>
          </a:stretch>
        </p:blipFill>
        <p:spPr>
          <a:xfrm>
            <a:off x="7104063" y="0"/>
            <a:ext cx="5087937" cy="6858000"/>
          </a:xfrm>
          <a:custGeom>
            <a:avLst/>
            <a:gdLst>
              <a:gd name="csX0" fmla="*/ 0 w 5087937"/>
              <a:gd name="csY0" fmla="*/ 0 h 6858000"/>
              <a:gd name="csX1" fmla="*/ 5087937 w 5087937"/>
              <a:gd name="csY1" fmla="*/ 0 h 6858000"/>
              <a:gd name="csX2" fmla="*/ 5087937 w 5087937"/>
              <a:gd name="csY2" fmla="*/ 6858000 h 6858000"/>
              <a:gd name="csX3" fmla="*/ 0 w 5087937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087937" h="6858000">
                <a:moveTo>
                  <a:pt x="0" y="0"/>
                </a:moveTo>
                <a:lnTo>
                  <a:pt x="5087937" y="0"/>
                </a:lnTo>
                <a:lnTo>
                  <a:pt x="50879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8F7B4C-E909-3081-21AE-519091898E2E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0DB62-4766-D49C-185D-3A38E0C88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6001" t="57190" r="11290" b="494"/>
          <a:stretch>
            <a:fillRect/>
          </a:stretch>
        </p:blipFill>
        <p:spPr>
          <a:xfrm flipV="1">
            <a:off x="7918189" y="1414467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D86C8A7-9FC8-E342-97A7-E99CE254B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F14F453-5C9C-D60E-0166-F3A95C0D22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4A64805-0D04-FAA8-96AE-99E164366C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536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637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67761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8281986" cy="43211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3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31A195-21CC-B072-6ECC-046EE741D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140"/>
          <a:stretch>
            <a:fillRect/>
          </a:stretch>
        </p:blipFill>
        <p:spPr>
          <a:xfrm>
            <a:off x="7104063" y="0"/>
            <a:ext cx="5087937" cy="6858000"/>
          </a:xfrm>
          <a:custGeom>
            <a:avLst/>
            <a:gdLst>
              <a:gd name="csX0" fmla="*/ 0 w 5087937"/>
              <a:gd name="csY0" fmla="*/ 0 h 6858000"/>
              <a:gd name="csX1" fmla="*/ 5087937 w 5087937"/>
              <a:gd name="csY1" fmla="*/ 0 h 6858000"/>
              <a:gd name="csX2" fmla="*/ 5087937 w 5087937"/>
              <a:gd name="csY2" fmla="*/ 6858000 h 6858000"/>
              <a:gd name="csX3" fmla="*/ 0 w 5087937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087937" h="6858000">
                <a:moveTo>
                  <a:pt x="0" y="0"/>
                </a:moveTo>
                <a:lnTo>
                  <a:pt x="5087937" y="0"/>
                </a:lnTo>
                <a:lnTo>
                  <a:pt x="50879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492861-5503-32EB-F1A5-18F683D00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772" t="40250" r="3519" b="6958"/>
          <a:stretch>
            <a:fillRect/>
          </a:stretch>
        </p:blipFill>
        <p:spPr>
          <a:xfrm flipV="1">
            <a:off x="7918189" y="1414468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C2EDF0A-6731-DB4A-D7A2-5C8E59A165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09E0816-9201-57D1-296D-609A1306AD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888081F-86F0-5A22-6656-56C209AE0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4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>
            <a:extLst>
              <a:ext uri="{FF2B5EF4-FFF2-40B4-BE49-F238E27FC236}">
                <a16:creationId xmlns:a16="http://schemas.microsoft.com/office/drawing/2014/main" id="{F9EE8482-D547-6322-D0A0-2922A3336447}"/>
              </a:ext>
            </a:extLst>
          </p:cNvPr>
          <p:cNvSpPr/>
          <p:nvPr userDrawn="1"/>
        </p:nvSpPr>
        <p:spPr>
          <a:xfrm>
            <a:off x="-1" y="-1"/>
            <a:ext cx="12192001" cy="1398661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780BD1AE-8DC8-AB1A-8EE7-1C14E666D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368" y="2188534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A0295FE0-8BCF-72B9-43B9-84EF80D63E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8368" y="2502355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60B7974C-501A-25DE-DD39-0E4263F21F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8368" y="3195702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 avenir pro 18pt</a:t>
            </a:r>
            <a:endParaRPr lang="en-GB"/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CB359A06-2932-D235-7173-B864B8F86D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8368" y="3509523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65" name="Text Placeholder 9">
            <a:extLst>
              <a:ext uri="{FF2B5EF4-FFF2-40B4-BE49-F238E27FC236}">
                <a16:creationId xmlns:a16="http://schemas.microsoft.com/office/drawing/2014/main" id="{CC8FEDD7-BC62-CF81-ED26-9F9A598D50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8368" y="4222037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499F7C38-F241-15FF-15F5-08E5EF187B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8368" y="4535858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67" name="Text Placeholder 9">
            <a:extLst>
              <a:ext uri="{FF2B5EF4-FFF2-40B4-BE49-F238E27FC236}">
                <a16:creationId xmlns:a16="http://schemas.microsoft.com/office/drawing/2014/main" id="{E3252181-B7FD-14B9-CAF6-0720DD1A7C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8368" y="5210041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25CA7B68-BE8A-9DD0-4E81-5375477868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8368" y="5523862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2E7A72F9-03D4-A54B-60AA-083ADF8818E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9025" y="2188534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882E1552-8797-3E59-ED77-3E5F7285CA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69025" y="2502355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0ED03098-D0BE-8AA9-A3FC-F6E7EBFF4A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69025" y="3195702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 avenir pro 18pt</a:t>
            </a:r>
            <a:endParaRPr lang="en-GB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26E5E948-445F-1841-0B80-25D381367A7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69025" y="3509523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77" name="Text Placeholder 9">
            <a:extLst>
              <a:ext uri="{FF2B5EF4-FFF2-40B4-BE49-F238E27FC236}">
                <a16:creationId xmlns:a16="http://schemas.microsoft.com/office/drawing/2014/main" id="{5768C7B5-627D-497E-8411-FC664E6821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69025" y="4222037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7 avenir pro 18pt</a:t>
            </a:r>
            <a:endParaRPr lang="en-GB"/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81954C2A-0E63-DCC9-D533-216AAB2F0BF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69025" y="4535858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79" name="Text Placeholder 9">
            <a:extLst>
              <a:ext uri="{FF2B5EF4-FFF2-40B4-BE49-F238E27FC236}">
                <a16:creationId xmlns:a16="http://schemas.microsoft.com/office/drawing/2014/main" id="{903073B0-4E86-104E-5FC3-DE7F7F6E76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69025" y="5210041"/>
            <a:ext cx="5464607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8 avenir pro 18pt</a:t>
            </a:r>
            <a:endParaRPr lang="en-GB"/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DEA7BD38-B88F-69E0-0BE1-8BB3BADD90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9025" y="5523862"/>
            <a:ext cx="5464607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D08D97-EF59-F2AE-16E6-0A49E788A8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31E1608-33D3-6878-8CA5-DC33B201CD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4654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city from a high point&#10;&#10;AI-generated content may be incorrect.">
            <a:extLst>
              <a:ext uri="{FF2B5EF4-FFF2-40B4-BE49-F238E27FC236}">
                <a16:creationId xmlns:a16="http://schemas.microsoft.com/office/drawing/2014/main" id="{DA4B2CA6-29B4-13F2-0464-CB1B1D23B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877" t="4562" r="21211" b="1719"/>
          <a:stretch>
            <a:fillRect/>
          </a:stretch>
        </p:blipFill>
        <p:spPr>
          <a:xfrm>
            <a:off x="0" y="0"/>
            <a:ext cx="4151312" cy="685800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3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6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98B190-8256-B7A4-2DD6-F8CE6D676F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11090274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A59006-BF7B-1795-5647-6C23270EA8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81536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7DBAB3F-8647-5C80-0C9E-FA2CD91123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97AA3-A651-0482-37D2-520CF573BB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C59AB6E-DA08-690D-C254-D25BBC35F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E13D7-771E-FA72-710B-A47811D8E9F2}"/>
              </a:ext>
            </a:extLst>
          </p:cNvPr>
          <p:cNvSpPr txBox="1"/>
          <p:nvPr userDrawn="1"/>
        </p:nvSpPr>
        <p:spPr>
          <a:xfrm>
            <a:off x="882502" y="5954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72258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81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6395939-7F3D-9945-60F5-D2DC092FAB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C5667-DD1F-5CFF-8758-82AED700C2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094"/>
          <a:stretch/>
        </p:blipFill>
        <p:spPr>
          <a:xfrm>
            <a:off x="4062414" y="0"/>
            <a:ext cx="8129587" cy="6858000"/>
          </a:xfrm>
          <a:custGeom>
            <a:avLst/>
            <a:gdLst>
              <a:gd name="csX0" fmla="*/ 4064162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129587" h="6858000">
                <a:moveTo>
                  <a:pt x="4064162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471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0E95598-193D-3279-A7AF-A15D01FF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26519"/>
            <a:ext cx="10693823" cy="44623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Header avenir demi 32p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B50FF-FF35-77A6-3E05-3419EB286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50333980-A9AC-2EB1-DA1D-BA720702BD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EC574D-87B9-DD55-CC7C-EEEB5B8917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650689" y="6371283"/>
            <a:ext cx="996997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1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89" r:id="rId2"/>
    <p:sldLayoutId id="2147484690" r:id="rId3"/>
    <p:sldLayoutId id="2147484658" r:id="rId4"/>
    <p:sldLayoutId id="2147484652" r:id="rId5"/>
    <p:sldLayoutId id="2147484680" r:id="rId6"/>
    <p:sldLayoutId id="2147484659" r:id="rId7"/>
    <p:sldLayoutId id="2147484634" r:id="rId8"/>
    <p:sldLayoutId id="2147484683" r:id="rId9"/>
    <p:sldLayoutId id="2147484699" r:id="rId10"/>
    <p:sldLayoutId id="2147484623" r:id="rId11"/>
    <p:sldLayoutId id="2147484656" r:id="rId12"/>
    <p:sldLayoutId id="2147484657" r:id="rId13"/>
    <p:sldLayoutId id="2147484591" r:id="rId14"/>
    <p:sldLayoutId id="2147484592" r:id="rId15"/>
    <p:sldLayoutId id="2147484651" r:id="rId16"/>
    <p:sldLayoutId id="2147484678" r:id="rId17"/>
    <p:sldLayoutId id="2147484677" r:id="rId18"/>
    <p:sldLayoutId id="2147484646" r:id="rId19"/>
    <p:sldLayoutId id="2147484641" r:id="rId20"/>
    <p:sldLayoutId id="2147484700" r:id="rId21"/>
    <p:sldLayoutId id="2147484701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FC478-6CBF-72B1-67C9-54DE90696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5891EE-52EA-01C9-0B48-3AFE93263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N" dirty="0"/>
              <a:t>BIBFRAME and Linked Open Data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C41BE3-5C53-EA3F-66EB-2CBDD019CA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N" dirty="0"/>
              <a:t>Brief Overview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058CCA-EEDA-895D-F9E2-55729B4FBE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Adina Marciano | April 2026</a:t>
            </a:r>
          </a:p>
        </p:txBody>
      </p:sp>
    </p:spTree>
    <p:extLst>
      <p:ext uri="{BB962C8B-B14F-4D97-AF65-F5344CB8AC3E}">
        <p14:creationId xmlns:p14="http://schemas.microsoft.com/office/powerpoint/2010/main" val="327259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B1D26-CE9C-99EA-90AC-49CAD022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Placeholder 84">
            <a:extLst>
              <a:ext uri="{FF2B5EF4-FFF2-40B4-BE49-F238E27FC236}">
                <a16:creationId xmlns:a16="http://schemas.microsoft.com/office/drawing/2014/main" id="{09B88D51-C063-6FC6-8D59-10D237942CF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2288" b="2288"/>
          <a:stretch/>
        </p:blipFill>
        <p:spPr/>
      </p:pic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94F7AFA3-9FA4-4A36-13C3-B4B1AD5FA3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Is what's being described</a:t>
            </a:r>
          </a:p>
          <a:p>
            <a:r>
              <a:rPr lang="en-US" dirty="0"/>
              <a:t>Can be a URI or a blank node</a:t>
            </a:r>
          </a:p>
          <a:p>
            <a:endParaRPr lang="en-IN" dirty="0"/>
          </a:p>
        </p:txBody>
      </p:sp>
      <p:pic>
        <p:nvPicPr>
          <p:cNvPr id="86" name="Picture Placeholder 85">
            <a:extLst>
              <a:ext uri="{FF2B5EF4-FFF2-40B4-BE49-F238E27FC236}">
                <a16:creationId xmlns:a16="http://schemas.microsoft.com/office/drawing/2014/main" id="{E078E76D-1F6E-B178-9012-F0E0AF46748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t="2207" b="2207"/>
          <a:stretch/>
        </p:blipFill>
        <p:spPr/>
      </p:pic>
      <p:sp>
        <p:nvSpPr>
          <p:cNvPr id="105" name="Text Placeholder 104">
            <a:extLst>
              <a:ext uri="{FF2B5EF4-FFF2-40B4-BE49-F238E27FC236}">
                <a16:creationId xmlns:a16="http://schemas.microsoft.com/office/drawing/2014/main" id="{29832FE2-01B8-C451-8F86-C371B03C5B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Describes the connection between the subject and the object</a:t>
            </a:r>
          </a:p>
          <a:p>
            <a:r>
              <a:rPr lang="en-US" dirty="0"/>
              <a:t>Will always be a URI</a:t>
            </a:r>
          </a:p>
          <a:p>
            <a:endParaRPr lang="en-IN" dirty="0"/>
          </a:p>
        </p:txBody>
      </p:sp>
      <p:pic>
        <p:nvPicPr>
          <p:cNvPr id="87" name="Picture Placeholder 86">
            <a:extLst>
              <a:ext uri="{FF2B5EF4-FFF2-40B4-BE49-F238E27FC236}">
                <a16:creationId xmlns:a16="http://schemas.microsoft.com/office/drawing/2014/main" id="{4FB7111F-65A2-CEC2-B3AF-1812076C9A7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t="2288" b="2288"/>
          <a:stretch/>
        </p:blipFill>
        <p:spPr/>
      </p:pic>
      <p:sp>
        <p:nvSpPr>
          <p:cNvPr id="106" name="Text Placeholder 105">
            <a:extLst>
              <a:ext uri="{FF2B5EF4-FFF2-40B4-BE49-F238E27FC236}">
                <a16:creationId xmlns:a16="http://schemas.microsoft.com/office/drawing/2014/main" id="{5F59CF98-DEFC-2584-7992-76D315495F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Is what the subject is connected to — either a linked resource or a direct value. </a:t>
            </a:r>
          </a:p>
          <a:p>
            <a:r>
              <a:rPr lang="en-US" dirty="0"/>
              <a:t>Can be a URI, a literal value, or a blank node.</a:t>
            </a:r>
          </a:p>
          <a:p>
            <a:endParaRPr lang="en-IN" dirty="0"/>
          </a:p>
        </p:txBody>
      </p:sp>
      <p:sp>
        <p:nvSpPr>
          <p:cNvPr id="107" name="Text Placeholder 106">
            <a:extLst>
              <a:ext uri="{FF2B5EF4-FFF2-40B4-BE49-F238E27FC236}">
                <a16:creationId xmlns:a16="http://schemas.microsoft.com/office/drawing/2014/main" id="{115E7C83-E005-E881-6505-C77E667913F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IN" dirty="0"/>
              <a:t>Subject</a:t>
            </a:r>
          </a:p>
        </p:txBody>
      </p:sp>
      <p:sp>
        <p:nvSpPr>
          <p:cNvPr id="108" name="Text Placeholder 107">
            <a:extLst>
              <a:ext uri="{FF2B5EF4-FFF2-40B4-BE49-F238E27FC236}">
                <a16:creationId xmlns:a16="http://schemas.microsoft.com/office/drawing/2014/main" id="{869E85DF-EDBC-2CD4-965F-15E2D2DB5F6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IN" dirty="0"/>
              <a:t>Predicate</a:t>
            </a:r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48FB4A-4850-B2CC-36CB-C282BA679DA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en-IN" dirty="0"/>
              <a:t>Object</a:t>
            </a:r>
          </a:p>
        </p:txBody>
      </p:sp>
      <p:sp>
        <p:nvSpPr>
          <p:cNvPr id="102" name="Title 101">
            <a:extLst>
              <a:ext uri="{FF2B5EF4-FFF2-40B4-BE49-F238E27FC236}">
                <a16:creationId xmlns:a16="http://schemas.microsoft.com/office/drawing/2014/main" id="{B4B6D9A0-831F-C425-EE7A-88C612FF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Triple Components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C84FA-2761-8699-D45A-FCE7483B0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Providing context in a semantic way</a:t>
            </a:r>
          </a:p>
          <a:p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4011D-EFC2-574B-271E-9AEF0B260918}"/>
              </a:ext>
            </a:extLst>
          </p:cNvPr>
          <p:cNvSpPr txBox="1"/>
          <p:nvPr/>
        </p:nvSpPr>
        <p:spPr>
          <a:xfrm>
            <a:off x="1018992" y="5442480"/>
            <a:ext cx="92346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/>
              <a:t>"This “book” (subject) has a “title” (predicate) of “Studies in Library Science” (object)."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004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1A68C-8030-C033-EEE0-C4AFE74F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274A3B9-D2FE-6D8E-7A06-0E26D6B6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 - Example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1B0D55E-5548-31E0-BFDA-E7EB929114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910808"/>
          </a:xfrm>
        </p:spPr>
        <p:txBody>
          <a:bodyPr/>
          <a:lstStyle/>
          <a:p>
            <a:r>
              <a:rPr lang="en-US" sz="2000" dirty="0"/>
              <a:t>The book “A simple story” was written by “Agnon, Shmuel Yosef”</a:t>
            </a:r>
          </a:p>
          <a:p>
            <a:r>
              <a:rPr lang="en-US" sz="2000" dirty="0"/>
              <a:t>In triple form, it appears as follows: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6C0C44-D0EA-B131-A564-D3BC09650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16729"/>
              </p:ext>
            </p:extLst>
          </p:nvPr>
        </p:nvGraphicFramePr>
        <p:xfrm>
          <a:off x="432195" y="2209806"/>
          <a:ext cx="10902313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12348">
                  <a:extLst>
                    <a:ext uri="{9D8B030D-6E8A-4147-A177-3AD203B41FA5}">
                      <a16:colId xmlns:a16="http://schemas.microsoft.com/office/drawing/2014/main" val="2716901109"/>
                    </a:ext>
                  </a:extLst>
                </a:gridCol>
                <a:gridCol w="3330510">
                  <a:extLst>
                    <a:ext uri="{9D8B030D-6E8A-4147-A177-3AD203B41FA5}">
                      <a16:colId xmlns:a16="http://schemas.microsoft.com/office/drawing/2014/main" val="2709781115"/>
                    </a:ext>
                  </a:extLst>
                </a:gridCol>
                <a:gridCol w="4059455">
                  <a:extLst>
                    <a:ext uri="{9D8B030D-6E8A-4147-A177-3AD203B41FA5}">
                      <a16:colId xmlns:a16="http://schemas.microsoft.com/office/drawing/2014/main" val="3513815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74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 simple story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 written 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3979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4E3611-D539-4020-7631-870DCA9FA546}"/>
              </a:ext>
            </a:extLst>
          </p:cNvPr>
          <p:cNvSpPr txBox="1"/>
          <p:nvPr/>
        </p:nvSpPr>
        <p:spPr>
          <a:xfrm>
            <a:off x="365688" y="3429000"/>
            <a:ext cx="10683479" cy="82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 there is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explicit, machine-readable statement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: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This Work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→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bf:creator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→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Agnon, Shmuel Yosef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45557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1776-2F17-97E7-DFF0-CF66482F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573C750-8416-1498-C1B8-6125D5D3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 - Example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AE169B-4F8D-B0BC-534F-D10B8BDC25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483360"/>
          </a:xfrm>
        </p:spPr>
        <p:txBody>
          <a:bodyPr/>
          <a:lstStyle/>
          <a:p>
            <a:r>
              <a:rPr lang="en-US" sz="2000" dirty="0"/>
              <a:t>And crucially, "Agnon, Shmuel Yosef " isn't just a text string — he is his own separate blank node, with </a:t>
            </a:r>
            <a:r>
              <a:rPr lang="en-US" sz="2000" i="1" dirty="0"/>
              <a:t>his own</a:t>
            </a:r>
            <a:r>
              <a:rPr lang="en-US" sz="2000" dirty="0"/>
              <a:t> triples. </a:t>
            </a:r>
          </a:p>
          <a:p>
            <a:r>
              <a:rPr lang="en-US" dirty="0"/>
              <a:t>Blank Node = a container that holds multiple triples that all relate to the same subject. 1 subject with multiple predicates and objects.</a:t>
            </a:r>
            <a:endParaRPr lang="en-IL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14AA6A-E1C3-A050-A6D8-00EE5E588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684230"/>
              </p:ext>
            </p:extLst>
          </p:nvPr>
        </p:nvGraphicFramePr>
        <p:xfrm>
          <a:off x="465796" y="2759929"/>
          <a:ext cx="10635592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26420">
                  <a:extLst>
                    <a:ext uri="{9D8B030D-6E8A-4147-A177-3AD203B41FA5}">
                      <a16:colId xmlns:a16="http://schemas.microsoft.com/office/drawing/2014/main" val="2716901109"/>
                    </a:ext>
                  </a:extLst>
                </a:gridCol>
                <a:gridCol w="3249030">
                  <a:extLst>
                    <a:ext uri="{9D8B030D-6E8A-4147-A177-3AD203B41FA5}">
                      <a16:colId xmlns:a16="http://schemas.microsoft.com/office/drawing/2014/main" val="2709781115"/>
                    </a:ext>
                  </a:extLst>
                </a:gridCol>
                <a:gridCol w="3960142">
                  <a:extLst>
                    <a:ext uri="{9D8B030D-6E8A-4147-A177-3AD203B41FA5}">
                      <a16:colId xmlns:a16="http://schemas.microsoft.com/office/drawing/2014/main" val="3513815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74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 date of birth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1887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39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 nationality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Israeli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346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Agnon, Shmuel Yosef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also created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bridal canopy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2917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A93F1B-0956-0BA7-A3A2-900860D21BF6}"/>
              </a:ext>
            </a:extLst>
          </p:cNvPr>
          <p:cNvSpPr txBox="1"/>
          <p:nvPr/>
        </p:nvSpPr>
        <p:spPr>
          <a:xfrm>
            <a:off x="465796" y="4723930"/>
            <a:ext cx="10850880" cy="87658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Every bibliographic record in the world can simply </a:t>
            </a:r>
            <a:r>
              <a:rPr lang="en-US" sz="1800" b="1" dirty="0"/>
              <a:t>point to the same node</a:t>
            </a:r>
            <a:r>
              <a:rPr lang="en-US" b="1" dirty="0"/>
              <a:t> (Agnon, Shmuel Yosef)</a:t>
            </a:r>
            <a:r>
              <a:rPr lang="en-US" sz="18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If there are ever any updates to his information, they will instantly be reflected everywhere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763244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3D06E-DDF6-C0BB-3B71-F29A296F7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BE69FF4-90BE-D764-F4E3-1F8F0FA1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C94769-EF59-0BE1-C648-17B0B2402A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598" y="1059593"/>
            <a:ext cx="11335783" cy="50553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Triples can link to other triples, creating a web of connected data.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usefulness of relationships in BIBFRAME depends on the RDF triples linking to stable, high-quality resources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For example, the Work can point to an Authority record for a Person, which itself has triples describing birth date, nationality, and other works.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This is what makes it linked data, rather than siloed data.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904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7D34-F698-F769-05AA-98060F47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C90C8-3301-F519-464B-8C9E094D37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825808" cy="2949855"/>
          </a:xfrm>
        </p:spPr>
        <p:txBody>
          <a:bodyPr/>
          <a:lstStyle/>
          <a:p>
            <a:r>
              <a:rPr lang="en-US" sz="5400" dirty="0"/>
              <a:t>Properties and Classes in BIBFRAME</a:t>
            </a:r>
            <a:endParaRPr lang="en-NL" sz="5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3E9C841-C0D0-A26E-0F31-9BDF873757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9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C16C-931B-2E5E-23C7-552818F36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2D110E-03BE-0A6B-78AD-235F969D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93746"/>
            <a:ext cx="8281986" cy="608297"/>
          </a:xfrm>
        </p:spPr>
        <p:txBody>
          <a:bodyPr/>
          <a:lstStyle/>
          <a:p>
            <a:r>
              <a:rPr lang="en-US" sz="3200" dirty="0"/>
              <a:t>What is a Class and a Subclass?</a:t>
            </a:r>
            <a:endParaRPr lang="en-IL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A7882B-D11D-EFBE-865C-BFB90531F7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6B594D-C552-E68B-4141-9775A6AE42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5F247-E514-DCF4-C9EA-0453FA995BD9}"/>
              </a:ext>
            </a:extLst>
          </p:cNvPr>
          <p:cNvSpPr txBox="1"/>
          <p:nvPr/>
        </p:nvSpPr>
        <p:spPr>
          <a:xfrm>
            <a:off x="1060704" y="1463476"/>
            <a:ext cx="10179724" cy="3462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US" sz="2400" b="1" i="0" dirty="0">
                <a:solidFill>
                  <a:srgbClr val="242424"/>
                </a:solidFill>
                <a:effectLst/>
              </a:rPr>
              <a:t>Class</a:t>
            </a:r>
            <a:r>
              <a:rPr lang="en-US" sz="2400" b="0" i="0" dirty="0">
                <a:solidFill>
                  <a:srgbClr val="242424"/>
                </a:solidFill>
                <a:effectLst/>
              </a:rPr>
              <a:t>: A group of resources with common characteristics, a category</a:t>
            </a:r>
            <a:r>
              <a:rPr lang="en-US" sz="2400" dirty="0">
                <a:solidFill>
                  <a:srgbClr val="242424"/>
                </a:solidFill>
              </a:rPr>
              <a:t> (Work, Topic, Color Content, Source, etc.)</a:t>
            </a:r>
            <a:r>
              <a:rPr lang="en-US" sz="2400" b="1" i="0" dirty="0">
                <a:solidFill>
                  <a:srgbClr val="242424"/>
                </a:solidFill>
                <a:effectLst/>
              </a:rPr>
              <a:t> 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US" sz="2400" b="1" i="0" dirty="0">
                <a:solidFill>
                  <a:srgbClr val="242424"/>
                </a:solidFill>
                <a:effectLst/>
              </a:rPr>
              <a:t>Subclass: 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A specialized class inheriting properties from another class (e.g., </a:t>
            </a:r>
            <a:r>
              <a:rPr lang="en-US" sz="2400" i="0" dirty="0" err="1">
                <a:solidFill>
                  <a:srgbClr val="242424"/>
                </a:solidFill>
                <a:effectLst/>
              </a:rPr>
              <a:t>bf:Audio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 is a subclass of </a:t>
            </a:r>
            <a:r>
              <a:rPr lang="en-US" sz="2400" i="0" dirty="0" err="1">
                <a:solidFill>
                  <a:srgbClr val="242424"/>
                </a:solidFill>
                <a:effectLst/>
              </a:rPr>
              <a:t>bf:Instance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). 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US" sz="2400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Inheritance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All instances of the subclass are also instances of the superclass, and the relations are inherited.</a:t>
            </a:r>
            <a:endParaRPr lang="en-US" sz="2400" b="1" dirty="0">
              <a:solidFill>
                <a:srgbClr val="242424"/>
              </a:solidFill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</a:pPr>
            <a:r>
              <a:rPr lang="en-US" sz="2400" b="1" i="0" dirty="0">
                <a:solidFill>
                  <a:srgbClr val="242424"/>
                </a:solidFill>
                <a:effectLst/>
              </a:rPr>
              <a:t>Usage</a:t>
            </a:r>
            <a:r>
              <a:rPr lang="en-US" sz="2400" b="0" i="0" dirty="0">
                <a:solidFill>
                  <a:srgbClr val="242424"/>
                </a:solidFill>
                <a:effectLst/>
              </a:rPr>
              <a:t>: Classes help categorize resources in RDF</a:t>
            </a:r>
          </a:p>
          <a:p>
            <a:br>
              <a:rPr lang="en-US" sz="2400" dirty="0"/>
            </a:br>
            <a:endParaRPr kumimoji="0" lang="en-IL" altLang="en-I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060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56F8E-F88E-920F-C74A-414F53E5F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4149CD-DBB7-CDEA-12EF-DB48F209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93746"/>
            <a:ext cx="8281986" cy="608297"/>
          </a:xfrm>
        </p:spPr>
        <p:txBody>
          <a:bodyPr/>
          <a:lstStyle/>
          <a:p>
            <a:r>
              <a:rPr lang="en-US" sz="3200" dirty="0"/>
              <a:t>What is a Property and a Sub-property?</a:t>
            </a:r>
            <a:endParaRPr lang="en-IL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3A5711-F57D-1006-2EDA-D9562CFD1D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E3070B-065C-3248-D52E-4AE64013D9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845B7-D102-0CD7-2616-E23874C8571F}"/>
              </a:ext>
            </a:extLst>
          </p:cNvPr>
          <p:cNvSpPr txBox="1"/>
          <p:nvPr/>
        </p:nvSpPr>
        <p:spPr>
          <a:xfrm>
            <a:off x="527630" y="1140091"/>
            <a:ext cx="10805531" cy="4803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2400" b="1" i="0" dirty="0">
                <a:solidFill>
                  <a:srgbClr val="242424"/>
                </a:solidFill>
                <a:effectLst/>
              </a:rPr>
              <a:t>Property: 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Defines relationships between resources.</a:t>
            </a:r>
          </a:p>
          <a:p>
            <a:pPr marL="1257300" lvl="2" indent="-3429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Object Property: Links a resource to another resource (attribute).</a:t>
            </a:r>
          </a:p>
          <a:p>
            <a:pPr marL="1257300" lvl="2" indent="-342900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Datatype Property: Links a resource to a literal value.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2400" b="1" i="0" dirty="0">
                <a:solidFill>
                  <a:srgbClr val="242424"/>
                </a:solidFill>
                <a:effectLst/>
              </a:rPr>
              <a:t>Sub-property: 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A more specific version of a property.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Properties link entities like doctrinal connections in systematic theology.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In BIBFRAME, properties </a:t>
            </a:r>
            <a:r>
              <a:rPr lang="en-US" sz="2400" b="1" i="0" dirty="0">
                <a:solidFill>
                  <a:srgbClr val="242424"/>
                </a:solidFill>
                <a:effectLst/>
              </a:rPr>
              <a:t>always serve as predicates in RDF triples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, defining relationships or attributes between resources. This aligns with RDF's core model of subject-predicate-object.</a:t>
            </a:r>
          </a:p>
          <a:p>
            <a:pPr algn="l">
              <a:spcBef>
                <a:spcPts val="750"/>
              </a:spcBef>
              <a:spcAft>
                <a:spcPts val="750"/>
              </a:spcAft>
            </a:pPr>
            <a:endParaRPr lang="en-US" sz="2400" b="1" i="0" dirty="0">
              <a:solidFill>
                <a:srgbClr val="24242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36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FE6E0-6050-5533-E164-974BDA56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8BD696-C8A2-86D2-364C-8185CFF9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93746"/>
            <a:ext cx="8281986" cy="608297"/>
          </a:xfrm>
        </p:spPr>
        <p:txBody>
          <a:bodyPr/>
          <a:lstStyle/>
          <a:p>
            <a:r>
              <a:rPr lang="en-US" sz="3200" dirty="0"/>
              <a:t>Defining Relations within the Ontology</a:t>
            </a:r>
            <a:endParaRPr lang="en-IL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5ACB8C-7990-8E9B-8850-091E48D9CD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33F365-8813-8294-DE52-00BB41451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0CD1B-16AA-78B9-E166-B0B21F6CB39C}"/>
              </a:ext>
            </a:extLst>
          </p:cNvPr>
          <p:cNvSpPr txBox="1"/>
          <p:nvPr/>
        </p:nvSpPr>
        <p:spPr>
          <a:xfrm>
            <a:off x="550864" y="902043"/>
            <a:ext cx="11526838" cy="5193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Properties: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I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Domain (Used With): Specifies the class to which a property applies.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I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Range (Expected Value): Defines the class of the value of a property.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I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Sub-property of: Indicates inheritance between properties.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IL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Datatype properties always have a range “</a:t>
            </a:r>
            <a:r>
              <a:rPr kumimoji="0" lang="en-US" altLang="en-IL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rdf-schema#Literal</a:t>
            </a:r>
            <a:r>
              <a:rPr kumimoji="0" lang="en-US" altLang="en-IL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IL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 domain and range are not mandatory. </a:t>
            </a:r>
            <a:r>
              <a:rPr lang="en-US" altLang="en-IL" sz="2400" dirty="0"/>
              <a:t>If blank or “</a:t>
            </a:r>
            <a:r>
              <a:rPr lang="en-US" altLang="en-IL" sz="2400" dirty="0" err="1"/>
              <a:t>rdf-schema#Resource</a:t>
            </a:r>
            <a:r>
              <a:rPr lang="en-US" altLang="en-IL" sz="2400" dirty="0"/>
              <a:t>” then there is no constraint. </a:t>
            </a:r>
            <a:endParaRPr kumimoji="0" lang="en-US" altLang="en-IL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For Classes: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I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Sub-class of: Indicates inheritance between classes.</a:t>
            </a:r>
          </a:p>
        </p:txBody>
      </p:sp>
    </p:spTree>
    <p:extLst>
      <p:ext uri="{BB962C8B-B14F-4D97-AF65-F5344CB8AC3E}">
        <p14:creationId xmlns:p14="http://schemas.microsoft.com/office/powerpoint/2010/main" val="2635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C202-6574-8348-9E49-5EBAF56D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F42277-6EC5-F489-F1E6-FC8677AB6C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825808" cy="2949855"/>
          </a:xfrm>
        </p:spPr>
        <p:txBody>
          <a:bodyPr/>
          <a:lstStyle/>
          <a:p>
            <a:r>
              <a:rPr lang="en-US" sz="5400" dirty="0"/>
              <a:t>BIBFRAME in Alma</a:t>
            </a:r>
            <a:endParaRPr lang="en-NL" sz="5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3A4000E-3734-FABE-A4B6-38149D2064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A335152-A946-3E79-1679-8F745242E3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N" sz="2400" dirty="0"/>
              <a:t>Each branch is another triple</a:t>
            </a:r>
          </a:p>
          <a:p>
            <a:r>
              <a:rPr lang="en-IN" sz="2400" dirty="0"/>
              <a:t>If it is a blank node, then there will be another branch or branches contains under it</a:t>
            </a:r>
          </a:p>
          <a:p>
            <a:r>
              <a:rPr lang="en-IN" sz="2400" dirty="0"/>
              <a:t>For human-readable purposes, the label is copied to the upper branch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601D687-8246-CB40-5825-5C3371199E8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16971" b="16971"/>
          <a:stretch/>
        </p:blipFill>
        <p:spPr>
          <a:prstGeom prst="roundRect">
            <a:avLst>
              <a:gd name="adj" fmla="val 1942"/>
            </a:avLst>
          </a:prstGeom>
          <a:solidFill>
            <a:prstClr val="white"/>
          </a:solidFill>
          <a:ln w="12700">
            <a:noFill/>
          </a:ln>
          <a:effectLst>
            <a:outerShdw blurRad="101600" sx="102000" sy="102000" algn="ctr" rotWithShape="0">
              <a:prstClr val="black">
                <a:alpha val="8000"/>
              </a:prstClr>
            </a:outerShdw>
          </a:effec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CAF9B91D-3F5A-57A0-8C85-4BFDB635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Representing the RDF Triples in Alma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DFA568-DA92-8282-89E7-5F87EE3D8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N" dirty="0"/>
              <a:t>How to read the tree display</a:t>
            </a:r>
          </a:p>
        </p:txBody>
      </p:sp>
    </p:spTree>
    <p:extLst>
      <p:ext uri="{BB962C8B-B14F-4D97-AF65-F5344CB8AC3E}">
        <p14:creationId xmlns:p14="http://schemas.microsoft.com/office/powerpoint/2010/main" val="63528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2EA463-B43E-808A-9309-4DB315B51F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825808" cy="2949855"/>
          </a:xfrm>
        </p:spPr>
        <p:txBody>
          <a:bodyPr/>
          <a:lstStyle/>
          <a:p>
            <a:r>
              <a:rPr lang="en-IN" sz="5400" dirty="0"/>
              <a:t>Introduction to BIBFRAME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4508161-040A-3F1A-8E75-F754F1F7D0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6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278A-1DB5-3E53-284D-0EC26D5A4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643A9C-07B0-57FB-BE9B-A166DAB06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93746"/>
            <a:ext cx="8281986" cy="608297"/>
          </a:xfrm>
        </p:spPr>
        <p:txBody>
          <a:bodyPr/>
          <a:lstStyle/>
          <a:p>
            <a:r>
              <a:rPr lang="en-US" sz="3200" dirty="0"/>
              <a:t>The Alma Editor and BIBFRAME ontology</a:t>
            </a:r>
            <a:endParaRPr lang="en-IL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16500-C6EB-7554-F138-C1A3A45C48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796CB-5F4C-04D2-1DF8-B8D88CC5FD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3F95C-D72E-ABEB-C511-8B5F54042134}"/>
              </a:ext>
            </a:extLst>
          </p:cNvPr>
          <p:cNvSpPr txBox="1"/>
          <p:nvPr/>
        </p:nvSpPr>
        <p:spPr>
          <a:xfrm>
            <a:off x="550864" y="1197781"/>
            <a:ext cx="10782297" cy="446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Alma loads BIBFRAME and BFLC ontologies into its metadata configuration for ongoing updates and backward compatibility.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The editor suggests properties/classes based on ontology rules (e.g., </a:t>
            </a:r>
            <a:r>
              <a:rPr lang="en-US" sz="2400" i="0" dirty="0" err="1">
                <a:solidFill>
                  <a:srgbClr val="242424"/>
                </a:solidFill>
                <a:effectLst/>
              </a:rPr>
              <a:t>bf:provisionActivity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 appears for </a:t>
            </a:r>
            <a:r>
              <a:rPr lang="en-US" sz="2400" i="0" dirty="0" err="1">
                <a:solidFill>
                  <a:srgbClr val="242424"/>
                </a:solidFill>
                <a:effectLst/>
              </a:rPr>
              <a:t>bf:Instance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 but not for </a:t>
            </a:r>
            <a:r>
              <a:rPr lang="en-US" sz="2400" i="0" dirty="0" err="1">
                <a:solidFill>
                  <a:srgbClr val="242424"/>
                </a:solidFill>
                <a:effectLst/>
              </a:rPr>
              <a:t>bf:Work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).</a:t>
            </a: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2424"/>
                </a:solidFill>
              </a:rPr>
              <a:t>Properties (and classes) can create a field or a section (that contains additional fields)</a:t>
            </a:r>
            <a:endParaRPr lang="en-US" sz="2400" i="0" dirty="0">
              <a:solidFill>
                <a:srgbClr val="242424"/>
              </a:solidFill>
              <a:effectLst/>
            </a:endParaRPr>
          </a:p>
          <a:p>
            <a:pPr marL="342900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42424"/>
                </a:solidFill>
                <a:effectLst/>
              </a:rPr>
              <a:t>Broad, weakly constrained properties (e.g., </a:t>
            </a:r>
            <a:r>
              <a:rPr lang="en-US" sz="2400" i="0" dirty="0" err="1">
                <a:solidFill>
                  <a:srgbClr val="242424"/>
                </a:solidFill>
                <a:effectLst/>
              </a:rPr>
              <a:t>bf:note</a:t>
            </a:r>
            <a:r>
              <a:rPr lang="en-US" sz="2400" i="0" dirty="0">
                <a:solidFill>
                  <a:srgbClr val="242424"/>
                </a:solidFill>
                <a:effectLst/>
              </a:rPr>
              <a:t>, bf:agent) are always suggested regardless of class.</a:t>
            </a:r>
          </a:p>
        </p:txBody>
      </p:sp>
    </p:spTree>
    <p:extLst>
      <p:ext uri="{BB962C8B-B14F-4D97-AF65-F5344CB8AC3E}">
        <p14:creationId xmlns:p14="http://schemas.microsoft.com/office/powerpoint/2010/main" val="7180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6820" y="5483152"/>
            <a:ext cx="5473700" cy="252000"/>
          </a:xfrm>
        </p:spPr>
        <p:txBody>
          <a:bodyPr/>
          <a:lstStyle/>
          <a:p>
            <a:r>
              <a:rPr lang="en-US" dirty="0"/>
              <a:t>Adina Marciano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819" y="5749283"/>
            <a:ext cx="5473699" cy="252000"/>
          </a:xfrm>
        </p:spPr>
        <p:txBody>
          <a:bodyPr/>
          <a:lstStyle/>
          <a:p>
            <a:r>
              <a:rPr lang="en-US" dirty="0"/>
              <a:t>Adina.Marciano@clarivate.com</a:t>
            </a:r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BIBFRAME?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92BA-7508-92F1-E159-3D63C2D6B29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85972"/>
            <a:ext cx="11417404" cy="468605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BIBFRAME (Bibliographic Framework Initiative) was officially established in 2011 by the Library of Congress as a high-level model for bibliographic description and exchange of bibliographic data in the networked/web environment.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It is an entity-relationship model that uses Web architecture and RDF serialization, replacing the static MARC bibliographic record with a graph of interconnected entities identified by URIs rather than text strings.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Its three core entity classes are as follows</a:t>
            </a:r>
            <a:r>
              <a:rPr lang="en-US" sz="2000" dirty="0"/>
              <a:t>:</a:t>
            </a:r>
            <a:endParaRPr lang="en-US" altLang="en-US" sz="2000" dirty="0"/>
          </a:p>
          <a:p>
            <a:pPr marL="637200" lvl="1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000" dirty="0"/>
              <a:t>Work (the conceptual essence of a resource)</a:t>
            </a:r>
          </a:p>
          <a:p>
            <a:pPr marL="637200" lvl="1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000" dirty="0"/>
              <a:t>Instance (a material embodiment of a work)</a:t>
            </a:r>
          </a:p>
          <a:p>
            <a:pPr marL="637200" lvl="1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000" dirty="0"/>
              <a:t>Item (an actual physical or electronic copy of an instance)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2E620F-21CE-84F5-871B-814D7960B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902" y="6167887"/>
            <a:ext cx="8735390" cy="50461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889447-6B9E-35B8-EDDA-35DE481E9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2EFF6A5-EE72-E108-2FF6-9CB8906A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purpose of BIBFRAME?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6BB6C9-8AD3-DB67-7036-31815D5FC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1C142-AE67-81C3-0306-F95A3B8D6A43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39344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To differentiate between </a:t>
            </a:r>
          </a:p>
          <a:p>
            <a:pPr marL="637200" lvl="1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000" dirty="0"/>
              <a:t>The conceptual content (The Work) </a:t>
            </a:r>
          </a:p>
          <a:p>
            <a:pPr marL="637200" lvl="1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000" dirty="0"/>
              <a:t>The physical manifestation (The Instance).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To unambiguously identify information entities using Universal Resource Identifiers (URIs).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Entities are identifiers using URIs instead of strings of text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To leverage and expose relationships between and among entities, freeing library data from the silos of online catalogs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2000" dirty="0"/>
              <a:t>Via BIBFRAME the contents of a library catalog can interact with data both within </a:t>
            </a:r>
            <a:r>
              <a:rPr lang="en-US" altLang="en-US" sz="2000" b="1" dirty="0"/>
              <a:t>and outside </a:t>
            </a:r>
            <a:r>
              <a:rPr lang="en-US" altLang="en-US" sz="2000" dirty="0"/>
              <a:t>the library community.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504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1171-C0AD-1616-ED42-4FC9EB9F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BIBFRAME Differs from MARC21</a:t>
            </a:r>
            <a:endParaRPr lang="en-I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C7FA9F-28A8-29A6-AAB7-A0CAA6F2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504E26-390E-979A-5E67-9382FA0C559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07633864"/>
              </p:ext>
            </p:extLst>
          </p:nvPr>
        </p:nvGraphicFramePr>
        <p:xfrm>
          <a:off x="369888" y="1131888"/>
          <a:ext cx="11452224" cy="42559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5336">
                  <a:extLst>
                    <a:ext uri="{9D8B030D-6E8A-4147-A177-3AD203B41FA5}">
                      <a16:colId xmlns:a16="http://schemas.microsoft.com/office/drawing/2014/main" val="1725786310"/>
                    </a:ext>
                  </a:extLst>
                </a:gridCol>
                <a:gridCol w="3721608">
                  <a:extLst>
                    <a:ext uri="{9D8B030D-6E8A-4147-A177-3AD203B41FA5}">
                      <a16:colId xmlns:a16="http://schemas.microsoft.com/office/drawing/2014/main" val="2937242076"/>
                    </a:ext>
                  </a:extLst>
                </a:gridCol>
                <a:gridCol w="5165280">
                  <a:extLst>
                    <a:ext uri="{9D8B030D-6E8A-4147-A177-3AD203B41FA5}">
                      <a16:colId xmlns:a16="http://schemas.microsoft.com/office/drawing/2014/main" val="325661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dirty="0">
                          <a:latin typeface="+mn-lt"/>
                        </a:rPr>
                        <a:t>Aspect</a:t>
                      </a:r>
                      <a:endParaRPr lang="en-IL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dirty="0">
                          <a:latin typeface="+mn-lt"/>
                        </a:rPr>
                        <a:t>MARC21</a:t>
                      </a:r>
                      <a:endParaRPr lang="en-IL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dirty="0">
                          <a:latin typeface="+mn-lt"/>
                        </a:rPr>
                        <a:t>BIBFRAME</a:t>
                      </a:r>
                      <a:endParaRPr lang="en-IL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870777"/>
                  </a:ext>
                </a:extLst>
              </a:tr>
              <a:tr h="395345"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Data exposure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Locks bibliographic data inside library catalogs that function like electronic card catalogs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Designed to expose bibliographic data to the broader Web and make it readable and indexable by major search engines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297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Form of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Relies on text strings for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Uses URIs to name entities and data values, making the data more machine-readable and web-friendly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333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Cataloging 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Produces complete, static bibliographic records as the end product of cataloging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30000"/>
                        </a:lnSpc>
                        <a:buNone/>
                      </a:pPr>
                      <a:r>
                        <a:rPr lang="en-US" b="0" i="0" dirty="0">
                          <a:effectLst/>
                          <a:latin typeface="+mn-lt"/>
                        </a:rPr>
                        <a:t>Focuses on capturing discrete data elements and explicit relationships, resulting in a dynamic, interconnected graph rather than a fixed record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6189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22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8516C-6D8E-FD20-B797-6780B8452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2E9696-7571-1CCF-6B4D-4A980ECAA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825808" cy="2949855"/>
          </a:xfrm>
        </p:spPr>
        <p:txBody>
          <a:bodyPr/>
          <a:lstStyle/>
          <a:p>
            <a:r>
              <a:rPr lang="en-US" sz="5400" dirty="0"/>
              <a:t>BIBFRAME structure and terminology</a:t>
            </a:r>
            <a:endParaRPr lang="en-NL" sz="5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F5A64E-3F42-A97E-C3C0-9BF1AFEB26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6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EB152-516B-1FE3-3160-3C8BF7078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493828"/>
            <a:ext cx="3330998" cy="43211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1" dirty="0"/>
              <a:t>Work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distinct intellectual or artistic content of a resource (the conceptual content). It </a:t>
            </a:r>
            <a:r>
              <a:rPr lang="en-US" altLang="en-US" sz="2000" dirty="0"/>
              <a:t>represents the conceptual essence (authors, languages, subjects).   </a:t>
            </a:r>
          </a:p>
          <a:p>
            <a:pPr marL="0" indent="0">
              <a:buNone/>
            </a:pPr>
            <a:endParaRPr lang="en-I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49C96-0870-9437-3849-8DA2242FEF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0502" y="1493828"/>
            <a:ext cx="3330998" cy="43211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1" dirty="0"/>
              <a:t>Instance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 material embodiment of a Work (edition, format, publication).  It </a:t>
            </a:r>
            <a:r>
              <a:rPr lang="en-US" altLang="en-US" sz="2000" dirty="0"/>
              <a:t>represents material embodiments like a particular published form. </a:t>
            </a:r>
          </a:p>
          <a:p>
            <a:endParaRPr lang="en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B4D39-9C0A-393F-15EC-902DD9EF3B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0139" y="1493828"/>
            <a:ext cx="3330998" cy="43211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1" dirty="0"/>
              <a:t>Item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An individual copy of an Instance, held or licensed by an institution. It </a:t>
            </a:r>
            <a:r>
              <a:rPr lang="en-US" altLang="en-US" sz="2000" dirty="0"/>
              <a:t>represents individual copies (physical, electronic or digital). </a:t>
            </a:r>
          </a:p>
          <a:p>
            <a:pPr marL="0" indent="0">
              <a:buNone/>
            </a:pPr>
            <a:endParaRPr lang="en-IL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76100" y="6348413"/>
            <a:ext cx="2159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2BBAA-E53B-C6C0-A3F7-D9AB1DB875EA}"/>
              </a:ext>
            </a:extLst>
          </p:cNvPr>
          <p:cNvSpPr txBox="1"/>
          <p:nvPr/>
        </p:nvSpPr>
        <p:spPr>
          <a:xfrm>
            <a:off x="550863" y="4920347"/>
            <a:ext cx="11090273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0000" lvl="1" indent="0" algn="ctr">
              <a:buNone/>
            </a:pPr>
            <a:r>
              <a:rPr lang="en-US" sz="2400" dirty="0"/>
              <a:t>Together, these three entities separate the intellectual content of a resource from its physical counterpart.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866F-E3FF-EC09-2600-D760DF476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3F1A47-EC29-5A8C-A2CB-46E88299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BIBFRAME structure and terminology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139CEE-A4DF-0385-2737-F3094984B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00E37-B0F9-E676-BEEC-11D7594E829B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469824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Beyond the core classes of Work, Instance and Item, BIBFRAME includes a range of </a:t>
            </a:r>
            <a:r>
              <a:rPr lang="en-US" sz="2000" b="1" dirty="0"/>
              <a:t>properties</a:t>
            </a:r>
            <a:r>
              <a:rPr lang="en-US" sz="2000" dirty="0"/>
              <a:t> attached to each entity.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For example,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The Work class has properties such as title, creator, and language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The Instance class holds properties describing physical embodiment, such as publisher.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Relationships can also be described between classes (work-to-work, instance-to-instance, etc.)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This creates a flexible, interconnected graph structure.</a:t>
            </a:r>
          </a:p>
        </p:txBody>
      </p:sp>
    </p:spTree>
    <p:extLst>
      <p:ext uri="{BB962C8B-B14F-4D97-AF65-F5344CB8AC3E}">
        <p14:creationId xmlns:p14="http://schemas.microsoft.com/office/powerpoint/2010/main" val="287955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2AA5F-384D-49A7-DC1D-664533407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7EEC64-822A-3D62-515E-313B52B39B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4825808" cy="2949855"/>
          </a:xfrm>
        </p:spPr>
        <p:txBody>
          <a:bodyPr/>
          <a:lstStyle/>
          <a:p>
            <a:r>
              <a:rPr lang="en-US" sz="5400" dirty="0"/>
              <a:t>Triples</a:t>
            </a:r>
            <a:endParaRPr lang="en-NL" sz="5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42ED9EC-4EF7-3DD3-A9A0-CCEB3E2DCA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666"/>
      </p:ext>
    </p:extLst>
  </p:cSld>
  <p:clrMapOvr>
    <a:masterClrMapping/>
  </p:clrMapOvr>
</p:sld>
</file>

<file path=ppt/theme/theme1.xml><?xml version="1.0" encoding="utf-8"?>
<a:theme xmlns:a="http://schemas.openxmlformats.org/drawingml/2006/main" name="Breakout">
  <a:themeElements>
    <a:clrScheme name="Custom 47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6725AA19-9F69-4A1B-9E12-8EC67E14AF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2CD2A45E402646B008C6BA5501F3C7" ma:contentTypeVersion="21" ma:contentTypeDescription="Create a new document." ma:contentTypeScope="" ma:versionID="3c84d6d0b692774a366fc613dfd6e117">
  <xsd:schema xmlns:xsd="http://www.w3.org/2001/XMLSchema" xmlns:xs="http://www.w3.org/2001/XMLSchema" xmlns:p="http://schemas.microsoft.com/office/2006/metadata/properties" xmlns:ns1="http://schemas.microsoft.com/sharepoint/v3" xmlns:ns2="6bd9f96d-3fb6-48f4-b0f9-872182f76813" xmlns:ns3="abb14d60-a5af-4382-9da8-d3b2964d2f21" targetNamespace="http://schemas.microsoft.com/office/2006/metadata/properties" ma:root="true" ma:fieldsID="ce2768f3bc14dd51909d5eb4e17136ca" ns1:_="" ns2:_="" ns3:_="">
    <xsd:import namespace="http://schemas.microsoft.com/sharepoint/v3"/>
    <xsd:import namespace="6bd9f96d-3fb6-48f4-b0f9-872182f76813"/>
    <xsd:import namespace="abb14d60-a5af-4382-9da8-d3b2964d2f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9f96d-3fb6-48f4-b0f9-872182f768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14d60-a5af-4382-9da8-d3b2964d2f2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fdc7ce9-2b26-4f35-89f1-910828e6faaf}" ma:internalName="TaxCatchAll" ma:showField="CatchAllData" ma:web="abb14d60-a5af-4382-9da8-d3b2964d2f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b14d60-a5af-4382-9da8-d3b2964d2f21" xsi:nil="true"/>
    <lcf76f155ced4ddcb4097134ff3c332f xmlns="6bd9f96d-3fb6-48f4-b0f9-872182f76813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EF52FD0-1A75-4BF9-AF36-A231E267E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bd9f96d-3fb6-48f4-b0f9-872182f76813"/>
    <ds:schemaRef ds:uri="abb14d60-a5af-4382-9da8-d3b2964d2f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0ca4ae86-4f83-4919-b090-d4179123ec1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383b6ef4-3aaf-4a6e-9d5c-544e4f0b569a"/>
    <ds:schemaRef ds:uri="http://www.w3.org/XML/1998/namespace"/>
    <ds:schemaRef ds:uri="abb14d60-a5af-4382-9da8-d3b2964d2f21"/>
    <ds:schemaRef ds:uri="6bd9f96d-3fb6-48f4-b0f9-872182f76813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Layouts - Light</Template>
  <TotalTime>111</TotalTime>
  <Words>1841</Words>
  <Application>Microsoft Office PowerPoint</Application>
  <PresentationFormat>Widescreen</PresentationFormat>
  <Paragraphs>174</Paragraphs>
  <Slides>21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 Next LT Pro</vt:lpstr>
      <vt:lpstr>Avenir Next LT Pro Demi</vt:lpstr>
      <vt:lpstr>Calibri</vt:lpstr>
      <vt:lpstr>Segoe UI</vt:lpstr>
      <vt:lpstr>Wingdings</vt:lpstr>
      <vt:lpstr>Breakout</vt:lpstr>
      <vt:lpstr>PowerPoint Presentation</vt:lpstr>
      <vt:lpstr>PowerPoint Presentation</vt:lpstr>
      <vt:lpstr>What is BIBFRAME?</vt:lpstr>
      <vt:lpstr>What is the purpose of BIBFRAME?</vt:lpstr>
      <vt:lpstr>How BIBFRAME Differs from MARC21</vt:lpstr>
      <vt:lpstr>PowerPoint Presentation</vt:lpstr>
      <vt:lpstr>BIBFRAME structure and terminology</vt:lpstr>
      <vt:lpstr>BIBFRAME structure and terminology</vt:lpstr>
      <vt:lpstr>PowerPoint Presentation</vt:lpstr>
      <vt:lpstr>Triple Components</vt:lpstr>
      <vt:lpstr>Triples - Example</vt:lpstr>
      <vt:lpstr>Triples - Example</vt:lpstr>
      <vt:lpstr>Triples</vt:lpstr>
      <vt:lpstr>PowerPoint Presentation</vt:lpstr>
      <vt:lpstr>What is a Class and a Subclass?</vt:lpstr>
      <vt:lpstr>What is a Property and a Sub-property?</vt:lpstr>
      <vt:lpstr>Defining Relations within the Ontology</vt:lpstr>
      <vt:lpstr>PowerPoint Presentation</vt:lpstr>
      <vt:lpstr>Representing the RDF Triples in Alma</vt:lpstr>
      <vt:lpstr>The Alma Editor and BIBFRAME ontology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Clarivate Template_Breakout</dc:title>
  <dc:creator>itamar tzor</dc:creator>
  <cp:lastModifiedBy>Yoel Kortick</cp:lastModifiedBy>
  <cp:revision>3</cp:revision>
  <dcterms:created xsi:type="dcterms:W3CDTF">2025-04-02T13:33:19Z</dcterms:created>
  <dcterms:modified xsi:type="dcterms:W3CDTF">2026-04-16T10:52:48Z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policyId">
    <vt:lpwstr>0x010100F3569DAA9573BF4D93B3550619340C7E|-369733750</vt:lpwstr>
  </property>
  <property fmtid="{D5CDD505-2E9C-101B-9397-08002B2CF9AE}" pid="4" name="ItemRetentionFormula">
    <vt:lpwstr>&lt;formula offset="7" unit="days" /&gt;</vt:lpwstr>
  </property>
  <property fmtid="{D5CDD505-2E9C-101B-9397-08002B2CF9AE}" pid="5" name="_dlc_LastRun">
    <vt:lpwstr>02/18/2026 07:58:08</vt:lpwstr>
  </property>
  <property fmtid="{D5CDD505-2E9C-101B-9397-08002B2CF9AE}" pid="6" name="_dlc_ItemStageId">
    <vt:lpwstr>1</vt:lpwstr>
  </property>
  <property fmtid="{D5CDD505-2E9C-101B-9397-08002B2CF9AE}" pid="7" name="ContentTypeId">
    <vt:lpwstr>0x010100612CD2A45E402646B008C6BA5501F3C7</vt:lpwstr>
  </property>
</Properties>
</file>